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44"/>
  </p:notesMasterIdLst>
  <p:sldIdLst>
    <p:sldId id="256" r:id="rId6"/>
    <p:sldId id="296" r:id="rId7"/>
    <p:sldId id="297" r:id="rId8"/>
    <p:sldId id="324" r:id="rId9"/>
    <p:sldId id="325" r:id="rId10"/>
    <p:sldId id="326" r:id="rId11"/>
    <p:sldId id="308" r:id="rId12"/>
    <p:sldId id="315" r:id="rId13"/>
    <p:sldId id="314" r:id="rId14"/>
    <p:sldId id="313" r:id="rId15"/>
    <p:sldId id="320" r:id="rId16"/>
    <p:sldId id="316" r:id="rId17"/>
    <p:sldId id="317" r:id="rId18"/>
    <p:sldId id="318" r:id="rId19"/>
    <p:sldId id="311" r:id="rId20"/>
    <p:sldId id="319" r:id="rId21"/>
    <p:sldId id="309" r:id="rId22"/>
    <p:sldId id="335" r:id="rId23"/>
    <p:sldId id="321" r:id="rId24"/>
    <p:sldId id="301" r:id="rId25"/>
    <p:sldId id="336" r:id="rId26"/>
    <p:sldId id="337" r:id="rId27"/>
    <p:sldId id="339" r:id="rId28"/>
    <p:sldId id="338" r:id="rId29"/>
    <p:sldId id="302" r:id="rId30"/>
    <p:sldId id="333" r:id="rId31"/>
    <p:sldId id="303" r:id="rId32"/>
    <p:sldId id="327" r:id="rId33"/>
    <p:sldId id="328" r:id="rId34"/>
    <p:sldId id="329" r:id="rId35"/>
    <p:sldId id="330" r:id="rId36"/>
    <p:sldId id="331" r:id="rId37"/>
    <p:sldId id="332" r:id="rId38"/>
    <p:sldId id="334" r:id="rId39"/>
    <p:sldId id="340" r:id="rId40"/>
    <p:sldId id="304" r:id="rId41"/>
    <p:sldId id="305" r:id="rId42"/>
    <p:sldId id="307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4"/>
    <a:srgbClr val="EB8005"/>
    <a:srgbClr val="EF7000"/>
    <a:srgbClr val="002942"/>
    <a:srgbClr val="333332"/>
    <a:srgbClr val="40697F"/>
    <a:srgbClr val="BFCDD4"/>
    <a:srgbClr val="011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934" autoAdjust="0"/>
  </p:normalViewPr>
  <p:slideViewPr>
    <p:cSldViewPr>
      <p:cViewPr>
        <p:scale>
          <a:sx n="66" d="100"/>
          <a:sy n="66" d="100"/>
        </p:scale>
        <p:origin x="-2934" y="-1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A2134-E741-4088-828E-62E3C110F254}" type="datetimeFigureOut">
              <a:rPr lang="ru-RU" smtClean="0"/>
              <a:pPr/>
              <a:t>20.07.2015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D141B-B8E6-4345-8CFB-388D9330330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5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D141B-B8E6-4345-8CFB-388D93303309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08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26" y="381003"/>
            <a:ext cx="2257456" cy="3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09599" y="2133602"/>
            <a:ext cx="8229600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Шестиугольник 10"/>
          <p:cNvSpPr/>
          <p:nvPr userDrawn="1"/>
        </p:nvSpPr>
        <p:spPr>
          <a:xfrm>
            <a:off x="6130670" y="5731565"/>
            <a:ext cx="979111" cy="914400"/>
          </a:xfrm>
          <a:prstGeom prst="hexagon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Шестиугольник 12"/>
          <p:cNvSpPr/>
          <p:nvPr userDrawn="1"/>
        </p:nvSpPr>
        <p:spPr>
          <a:xfrm>
            <a:off x="6955102" y="5241234"/>
            <a:ext cx="979111" cy="914400"/>
          </a:xfrm>
          <a:prstGeom prst="hexagon">
            <a:avLst/>
          </a:prstGeom>
          <a:solidFill>
            <a:srgbClr val="EB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/>
          <p:cNvSpPr/>
          <p:nvPr userDrawn="1"/>
        </p:nvSpPr>
        <p:spPr>
          <a:xfrm>
            <a:off x="7770360" y="4750904"/>
            <a:ext cx="979111" cy="914400"/>
          </a:xfrm>
          <a:prstGeom prst="hexagon">
            <a:avLst/>
          </a:prstGeom>
          <a:solidFill>
            <a:srgbClr val="40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/>
          <p:cNvSpPr/>
          <p:nvPr userDrawn="1"/>
        </p:nvSpPr>
        <p:spPr>
          <a:xfrm>
            <a:off x="7779535" y="5731565"/>
            <a:ext cx="979111" cy="914400"/>
          </a:xfrm>
          <a:prstGeom prst="hexagon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D:\работа new\FINANCIAL\cove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5" y="-1"/>
            <a:ext cx="6611815" cy="50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3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b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467" y="162717"/>
            <a:ext cx="1217161" cy="1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761260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3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5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/>
          <p:cNvGrpSpPr/>
          <p:nvPr userDrawn="1"/>
        </p:nvGrpSpPr>
        <p:grpSpPr>
          <a:xfrm rot="16200000">
            <a:off x="8215672" y="934180"/>
            <a:ext cx="893135" cy="548776"/>
            <a:chOff x="6641559" y="4750904"/>
            <a:chExt cx="2846974" cy="1895061"/>
          </a:xfrm>
        </p:grpSpPr>
        <p:sp>
          <p:nvSpPr>
            <p:cNvPr id="18" name="Шестиугольник 17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Шестиугольник 18"/>
            <p:cNvSpPr/>
            <p:nvPr userDrawn="1"/>
          </p:nvSpPr>
          <p:spPr>
            <a:xfrm>
              <a:off x="7534696" y="5241231"/>
              <a:ext cx="1060702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Шестиугольник 19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Шестиугольник 20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598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b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75013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3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/>
          <p:cNvGrpSpPr/>
          <p:nvPr userDrawn="1"/>
        </p:nvGrpSpPr>
        <p:grpSpPr>
          <a:xfrm>
            <a:off x="8154371" y="6096001"/>
            <a:ext cx="824432" cy="594507"/>
            <a:chOff x="6641559" y="4750904"/>
            <a:chExt cx="2846974" cy="1895061"/>
          </a:xfrm>
        </p:grpSpPr>
        <p:sp>
          <p:nvSpPr>
            <p:cNvPr id="15" name="Шестиугольник 14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Шестиугольник 16"/>
            <p:cNvSpPr/>
            <p:nvPr userDrawn="1"/>
          </p:nvSpPr>
          <p:spPr>
            <a:xfrm>
              <a:off x="7534694" y="5241234"/>
              <a:ext cx="1060704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Шестиугольник 17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Шестиугольник 18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7950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75013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2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 userDrawn="1"/>
        </p:nvGrpSpPr>
        <p:grpSpPr>
          <a:xfrm rot="10800000">
            <a:off x="211016" y="6096001"/>
            <a:ext cx="824432" cy="594507"/>
            <a:chOff x="6641559" y="4750904"/>
            <a:chExt cx="2846974" cy="1895061"/>
          </a:xfrm>
        </p:grpSpPr>
        <p:sp>
          <p:nvSpPr>
            <p:cNvPr id="14" name="Шестиугольник 13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Шестиугольник 14"/>
            <p:cNvSpPr/>
            <p:nvPr userDrawn="1"/>
          </p:nvSpPr>
          <p:spPr>
            <a:xfrm>
              <a:off x="7534695" y="5241233"/>
              <a:ext cx="1060702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Шестиугольник 16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Шестиугольник 17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0163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655273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2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0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634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2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9" r:id="rId3"/>
    <p:sldLayoutId id="2147483673" r:id="rId4"/>
    <p:sldLayoutId id="214748367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baseline="0">
          <a:solidFill>
            <a:srgbClr val="454D5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olymerthemes.com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osonic.github.io/" TargetMode="External"/><Relationship Id="rId2" Type="http://schemas.openxmlformats.org/officeDocument/2006/relationships/hyperlink" Target="http://x-tags.or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olymer-project.org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ebcomponents.org/" TargetMode="External"/><Relationship Id="rId7" Type="http://schemas.openxmlformats.org/officeDocument/2006/relationships/hyperlink" Target="https://github.com/kashesandr/CIC" TargetMode="External"/><Relationship Id="rId2" Type="http://schemas.openxmlformats.org/officeDocument/2006/relationships/hyperlink" Target="http://jonrimmer.github.io/are-we-componentized-y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hip-in.me/" TargetMode="External"/><Relationship Id="rId5" Type="http://schemas.openxmlformats.org/officeDocument/2006/relationships/hyperlink" Target="http://polymer-project.org/" TargetMode="External"/><Relationship Id="rId4" Type="http://schemas.openxmlformats.org/officeDocument/2006/relationships/hyperlink" Target="http://www.html5rocks.com/e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odomvc.com/examples/polymer/index.html" TargetMode="External"/><Relationship Id="rId2" Type="http://schemas.openxmlformats.org/officeDocument/2006/relationships/hyperlink" Target="https://developer.yahoo.com/weather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ddyosmani.github.io/x-instagra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Polymer </a:t>
            </a:r>
            <a:r>
              <a:rPr lang="en-US" sz="3200" dirty="0"/>
              <a:t>or </a:t>
            </a:r>
            <a:r>
              <a:rPr lang="en-US" sz="3200" dirty="0" smtClean="0"/>
              <a:t>not Polymer</a:t>
            </a:r>
            <a:br>
              <a:rPr lang="en-US" sz="3200" dirty="0" smtClean="0"/>
            </a:br>
            <a:r>
              <a:rPr lang="en-US" sz="2400" dirty="0" smtClean="0"/>
              <a:t>that is the question</a:t>
            </a:r>
            <a:endParaRPr lang="ru-RU" sz="24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563888" y="6381328"/>
            <a:ext cx="22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Alexander </a:t>
            </a:r>
            <a:r>
              <a:rPr lang="en-US" dirty="0" err="1" smtClean="0"/>
              <a:t>Kasheverov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6381328"/>
            <a:ext cx="295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DataArt</a:t>
            </a:r>
            <a:r>
              <a:rPr lang="en-US" dirty="0" smtClean="0"/>
              <a:t> Summer School 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Templates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3933056"/>
            <a:ext cx="7307802" cy="21602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Template is totally hidden until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There's no way to "</a:t>
            </a:r>
            <a:r>
              <a:rPr lang="en-US" dirty="0" err="1"/>
              <a:t>prerender</a:t>
            </a:r>
            <a:r>
              <a:rPr lang="en-US" dirty="0"/>
              <a:t>" a </a:t>
            </a:r>
            <a:r>
              <a:rPr lang="en-US" dirty="0" smtClean="0"/>
              <a:t>template</a:t>
            </a:r>
            <a:r>
              <a:rPr lang="en-US" dirty="0"/>
              <a:t>, meaning you </a:t>
            </a:r>
            <a:r>
              <a:rPr lang="en-US" dirty="0" smtClean="0"/>
              <a:t>cannot preload assets</a:t>
            </a:r>
            <a:r>
              <a:rPr lang="en-US" dirty="0"/>
              <a:t>, process JS, download initial CSS,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Nested </a:t>
            </a:r>
            <a:r>
              <a:rPr lang="en-US" dirty="0"/>
              <a:t>templates require that their children also be manually </a:t>
            </a:r>
            <a:r>
              <a:rPr lang="en-US" dirty="0" smtClean="0"/>
              <a:t>activated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3568" y="1634814"/>
            <a:ext cx="2592288" cy="1289996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mytemplate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img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alt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"great image"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&lt;div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"comment"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&gt;&lt;/div&gt;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&lt;/template&gt;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7904" y="1630469"/>
            <a:ext cx="3672408" cy="202866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i="1" dirty="0" smtClean="0">
              <a:solidFill>
                <a:srgbClr val="AEAEAE"/>
              </a:solidFill>
              <a:latin typeface="Source Code Pro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i="1" dirty="0" smtClean="0">
                <a:solidFill>
                  <a:srgbClr val="AEAEAE"/>
                </a:solidFill>
                <a:latin typeface="Source Code Pro"/>
                <a:cs typeface="Arial" pitchFamily="34" charset="0"/>
              </a:rPr>
              <a:t>// </a:t>
            </a:r>
            <a:r>
              <a:rPr lang="en-US" altLang="en-US" sz="1200" i="1" dirty="0">
                <a:solidFill>
                  <a:srgbClr val="AEAEAE"/>
                </a:solidFill>
                <a:latin typeface="Source Code Pro"/>
                <a:cs typeface="Arial" pitchFamily="34" charset="0"/>
              </a:rPr>
              <a:t>Populate the </a:t>
            </a:r>
            <a:r>
              <a:rPr lang="en-US" altLang="en-US" sz="1200" i="1" dirty="0" err="1">
                <a:solidFill>
                  <a:srgbClr val="AEAEAE"/>
                </a:solidFill>
                <a:latin typeface="Source Code Pro"/>
                <a:cs typeface="Arial" pitchFamily="34" charset="0"/>
              </a:rPr>
              <a:t>src</a:t>
            </a:r>
            <a:r>
              <a:rPr lang="en-US" altLang="en-US" sz="1200" i="1" dirty="0">
                <a:solidFill>
                  <a:srgbClr val="AEAEAE"/>
                </a:solidFill>
                <a:latin typeface="Source Code Pro"/>
                <a:cs typeface="Arial" pitchFamily="34" charset="0"/>
              </a:rPr>
              <a:t> at runtime.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t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mytemplate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t.content.querySelector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img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'logo.png'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clone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document.importNode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t.content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document.body.appendChild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(clone);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9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b="1" dirty="0"/>
              <a:t>Hide Presentation Details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33337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00" r="14900"/>
          <a:stretch/>
        </p:blipFill>
        <p:spPr bwMode="auto">
          <a:xfrm>
            <a:off x="899593" y="4412777"/>
            <a:ext cx="3055872" cy="15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39"/>
          <a:stretch/>
        </p:blipFill>
        <p:spPr bwMode="auto">
          <a:xfrm>
            <a:off x="4355976" y="1760240"/>
            <a:ext cx="3590925" cy="415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72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35433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47864" y="2783686"/>
            <a:ext cx="5400600" cy="2028660"/>
          </a:xfrm>
          <a:prstGeom prst="rect">
            <a:avLst/>
          </a:prstGeom>
          <a:solidFill>
            <a:srgbClr val="44444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&lt;script&gt;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shadow =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nameTag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createShadowRoot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template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nameTagTemplate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clone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document.importNode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template.content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  <a:endParaRPr lang="en-US" altLang="en-US" sz="1200" dirty="0">
              <a:solidFill>
                <a:srgbClr val="FFFFFF"/>
              </a:solidFill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shadow.appendChild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(clone);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&lt;/script&gt;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42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b="1" dirty="0"/>
              <a:t>Separate Content from Presentation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34766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45224"/>
            <a:ext cx="6677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68007"/>
            <a:ext cx="33051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1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5623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52197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1902" y="1587977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ocument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9252" y="3366227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6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Html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484633"/>
          </a:xfrm>
        </p:spPr>
        <p:txBody>
          <a:bodyPr/>
          <a:lstStyle/>
          <a:p>
            <a:r>
              <a:rPr lang="en-US" dirty="0" smtClean="0"/>
              <a:t>How to load different types of resources?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</a:t>
            </a:r>
            <a:r>
              <a:rPr lang="en-US" dirty="0" smtClean="0"/>
              <a:t>"&gt;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&lt;video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&lt;audio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&lt;iframe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AJAX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Html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484633"/>
          </a:xfrm>
        </p:spPr>
        <p:txBody>
          <a:bodyPr/>
          <a:lstStyle/>
          <a:p>
            <a:r>
              <a:rPr lang="en-US" dirty="0" smtClean="0"/>
              <a:t>A new one: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="import" </a:t>
            </a:r>
            <a:r>
              <a:rPr lang="en-US" dirty="0" err="1"/>
              <a:t>href</a:t>
            </a:r>
            <a:r>
              <a:rPr lang="en-US" dirty="0"/>
              <a:t>="/path/to/imports/stuff.html</a:t>
            </a:r>
            <a:r>
              <a:rPr lang="en-US" dirty="0" smtClean="0"/>
              <a:t>"&gt;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 smtClean="0"/>
              <a:t>Instead of loading </a:t>
            </a:r>
            <a:r>
              <a:rPr lang="en-US" dirty="0" smtClean="0"/>
              <a:t>each html/</a:t>
            </a:r>
            <a:r>
              <a:rPr lang="en-US" dirty="0" err="1" smtClean="0"/>
              <a:t>css</a:t>
            </a:r>
            <a:r>
              <a:rPr lang="en-US" dirty="0" smtClean="0"/>
              <a:t>/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en-US" dirty="0" smtClean="0"/>
              <a:t>for </a:t>
            </a:r>
            <a:r>
              <a:rPr lang="en-US" dirty="0" smtClean="0"/>
              <a:t>Bootstrap separately you could import just an html file</a:t>
            </a:r>
          </a:p>
          <a:p>
            <a:pPr marL="0" indent="0"/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59507"/>
            <a:ext cx="5991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99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components support by browser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Works in </a:t>
            </a:r>
            <a:r>
              <a:rPr lang="en-US" dirty="0" smtClean="0"/>
              <a:t>evergreen </a:t>
            </a:r>
            <a:r>
              <a:rPr lang="en-US" dirty="0" smtClean="0"/>
              <a:t>browsers </a:t>
            </a:r>
            <a:r>
              <a:rPr lang="en-US" dirty="0" smtClean="0"/>
              <a:t>(which have auto-update)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And what about 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9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It’s not a framework</a:t>
            </a:r>
          </a:p>
          <a:p>
            <a:pPr>
              <a:buFontTx/>
              <a:buChar char="-"/>
            </a:pPr>
            <a:r>
              <a:rPr lang="en-US" dirty="0" smtClean="0"/>
              <a:t>Adds shims for browsers that don’t support web components</a:t>
            </a:r>
          </a:p>
          <a:p>
            <a:pPr>
              <a:buFontTx/>
              <a:buChar char="-"/>
            </a:pPr>
            <a:r>
              <a:rPr lang="en-US" dirty="0" smtClean="0"/>
              <a:t>Adds sugar</a:t>
            </a:r>
          </a:p>
          <a:p>
            <a:pPr>
              <a:buFontTx/>
              <a:buChar char="-"/>
            </a:pPr>
            <a:r>
              <a:rPr lang="en-US" dirty="0" smtClean="0"/>
              <a:t>A slogan `we have an element for that`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Updated this year to version 1.0</a:t>
            </a:r>
          </a:p>
          <a:p>
            <a:pPr lvl="1">
              <a:buFontTx/>
              <a:buChar char="-"/>
            </a:pPr>
            <a:r>
              <a:rPr lang="en-US" dirty="0" smtClean="0"/>
              <a:t>Less code 35% overall</a:t>
            </a:r>
          </a:p>
          <a:p>
            <a:pPr lvl="1">
              <a:buFontTx/>
              <a:buChar char="-"/>
            </a:pPr>
            <a:r>
              <a:rPr lang="en-US" dirty="0" smtClean="0"/>
              <a:t>Speed increased 3x (chrome), 4x (mobile safari)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Polymer</a:t>
            </a:r>
            <a:endParaRPr lang="en-US" dirty="0"/>
          </a:p>
        </p:txBody>
      </p:sp>
      <p:sp>
        <p:nvSpPr>
          <p:cNvPr id="4" name="AutoShape 2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7" name="Picture 7" descr="C:\Users\Kashesandr\Downloads\polymer-architectur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628800"/>
            <a:ext cx="51816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3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</a:t>
            </a:r>
            <a:endParaRPr lang="ru-RU" dirty="0"/>
          </a:p>
        </p:txBody>
      </p:sp>
      <p:pic>
        <p:nvPicPr>
          <p:cNvPr id="4" name="Picture 2" descr="http://www.webmancer.org/uploads/posts/2013-01/1357308619_typical_progger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3704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41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580" r="4583" b="2620"/>
          <a:stretch/>
        </p:blipFill>
        <p:spPr bwMode="auto">
          <a:xfrm>
            <a:off x="2330245" y="1406012"/>
            <a:ext cx="4473678" cy="504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861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iron elements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580" r="66606" b="67113"/>
          <a:stretch/>
        </p:blipFill>
        <p:spPr bwMode="auto">
          <a:xfrm>
            <a:off x="467544" y="1700808"/>
            <a:ext cx="1425678" cy="1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3727" y="1593086"/>
            <a:ext cx="3996607" cy="1384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ajax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auto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url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http://gdata.youtube.com/feeds/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api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/videos/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params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'{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alt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json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q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chrome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handle-as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json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on-response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handleResponse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debounce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-duration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300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ajax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24870" y="3140968"/>
            <a:ext cx="4608513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iron-icon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star.png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24870" y="3645024"/>
            <a:ext cx="61206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iron-media-query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(min-width: 600px)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query-matches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{{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queryMatches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}}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iron-media-query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08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paper elements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38772" y="1923795"/>
            <a:ext cx="619167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flat 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raised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raised 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noink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No ripple effect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8772" y="2623550"/>
            <a:ext cx="561662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paper-input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error-message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Invalid input!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Input 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paper-input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38772" y="3147931"/>
            <a:ext cx="4464496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paper-checkbox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checked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paper-checkbox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1" y="1530916"/>
            <a:ext cx="143827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72" y="4221088"/>
            <a:ext cx="6705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08" y="1525644"/>
            <a:ext cx="18573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93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paper elements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323528" y="1484784"/>
            <a:ext cx="2994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https://polymerthemes.com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2707"/>
            <a:ext cx="6694662" cy="435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7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google web components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6" t="2580" r="4583" b="67113"/>
          <a:stretch/>
        </p:blipFill>
        <p:spPr bwMode="auto">
          <a:xfrm>
            <a:off x="395536" y="1556792"/>
            <a:ext cx="1435510" cy="1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70521"/>
            <a:ext cx="2676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95536" y="4653136"/>
            <a:ext cx="4824536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google-chart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'pie'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options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Distribution of days in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2001H1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cols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'[{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Month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}, 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Days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number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}]'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rows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'[[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Jan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31],[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Feb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28],[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Mar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31]]'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google-chart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51720" y="1556792"/>
            <a:ext cx="7631832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youtube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video-id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...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270px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480px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start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autoplay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youtube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5" b="33911"/>
          <a:stretch/>
        </p:blipFill>
        <p:spPr bwMode="auto">
          <a:xfrm>
            <a:off x="3764127" y="1556792"/>
            <a:ext cx="3990993" cy="214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86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://x-tags.org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>
              <a:buFontTx/>
              <a:buChar char="-"/>
            </a:pPr>
            <a:r>
              <a:rPr lang="en-US" dirty="0">
                <a:hlinkClick r:id="rId3"/>
              </a:rPr>
              <a:t>http://bosonic.github.io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2032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83" y="980728"/>
            <a:ext cx="33051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28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Install node + </a:t>
            </a:r>
            <a:r>
              <a:rPr lang="en-US" dirty="0" err="1" smtClean="0"/>
              <a:t>npm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install –save bower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bower </a:t>
            </a:r>
            <a:r>
              <a:rPr lang="en-US" dirty="0" err="1" smtClean="0"/>
              <a:t>init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bower </a:t>
            </a:r>
            <a:r>
              <a:rPr lang="en-US" dirty="0"/>
              <a:t>install --save Polymer/polymer#^</a:t>
            </a:r>
            <a:r>
              <a:rPr lang="en-US" dirty="0" smtClean="0"/>
              <a:t>1.0.0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Installed in a `</a:t>
            </a:r>
            <a:r>
              <a:rPr lang="en-US" dirty="0" err="1" smtClean="0"/>
              <a:t>bower_components</a:t>
            </a:r>
            <a:r>
              <a:rPr lang="en-US" dirty="0" smtClean="0"/>
              <a:t>`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 smtClean="0"/>
              <a:t>	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Manually download/unpack from here </a:t>
            </a:r>
            <a:r>
              <a:rPr lang="en-US" dirty="0" smtClean="0">
                <a:hlinkClick r:id="rId2"/>
              </a:rPr>
              <a:t>polymer-project.org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2314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endParaRPr lang="ru-RU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362200"/>
            <a:ext cx="26860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62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0814" y="620688"/>
            <a:ext cx="8750132" cy="609600"/>
          </a:xfrm>
        </p:spPr>
        <p:txBody>
          <a:bodyPr/>
          <a:lstStyle/>
          <a:p>
            <a:r>
              <a:rPr lang="en-US" dirty="0" smtClean="0"/>
              <a:t>index.html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900238"/>
            <a:ext cx="61531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8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1043608" y="1916832"/>
            <a:ext cx="7307802" cy="4032448"/>
          </a:xfrm>
        </p:spPr>
        <p:txBody>
          <a:bodyPr numCol="2"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Intro</a:t>
            </a: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Web Components</a:t>
            </a: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Polymer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Live </a:t>
            </a: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Example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Conclusion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Homework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53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5688632" cy="6096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omponents/cic-main.html</a:t>
            </a:r>
            <a:endParaRPr lang="ru-RU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0" t="13111" r="12292" b="37444"/>
          <a:stretch/>
        </p:blipFill>
        <p:spPr bwMode="auto">
          <a:xfrm>
            <a:off x="1763688" y="1052736"/>
            <a:ext cx="5511800" cy="565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04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868" y="764704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components/cic-main.html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9" t="26921" r="14523" b="31682"/>
          <a:stretch/>
        </p:blipFill>
        <p:spPr bwMode="auto">
          <a:xfrm>
            <a:off x="1691680" y="1556792"/>
            <a:ext cx="5065486" cy="473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82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components/cic-contributors.html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1" t="13333" r="17778" b="41715"/>
          <a:stretch/>
        </p:blipFill>
        <p:spPr bwMode="auto">
          <a:xfrm>
            <a:off x="1979712" y="1340768"/>
            <a:ext cx="4542971" cy="513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868" y="515144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components/cic-contributor.html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8" t="13206" r="5397" b="37524"/>
          <a:stretch/>
        </p:blipFill>
        <p:spPr bwMode="auto">
          <a:xfrm>
            <a:off x="395536" y="1052736"/>
            <a:ext cx="8345715" cy="563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248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components/cic-result.html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8" t="13207" r="3095" b="45905"/>
          <a:stretch/>
        </p:blipFill>
        <p:spPr bwMode="auto">
          <a:xfrm>
            <a:off x="251520" y="1340768"/>
            <a:ext cx="8766629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997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vs Polymer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 bwMode="auto">
          <a:xfrm>
            <a:off x="1259632" y="1340768"/>
            <a:ext cx="5453402" cy="5430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901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992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556641"/>
          </a:xfrm>
        </p:spPr>
        <p:txBody>
          <a:bodyPr/>
          <a:lstStyle/>
          <a:p>
            <a:r>
              <a:rPr lang="en-US" dirty="0" smtClean="0"/>
              <a:t>Web components &amp; Polymer</a:t>
            </a:r>
            <a:endParaRPr lang="en-US" dirty="0" smtClean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webcomponents.org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jonrimmer.github.io/are-we-componentized-yet/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www.html5rocks.com/en/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polymer-project.org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Chip-in calculator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chip-in.me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code: 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 err="1" smtClean="0">
                <a:hlinkClick r:id="rId7"/>
              </a:rPr>
              <a:t>kashesandr</a:t>
            </a:r>
            <a:r>
              <a:rPr lang="en-US" dirty="0" smtClean="0">
                <a:hlinkClick r:id="rId7"/>
              </a:rPr>
              <a:t>/CIC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26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-&gt; </a:t>
            </a:r>
            <a:r>
              <a:rPr lang="en-US" dirty="0" smtClean="0"/>
              <a:t>weather-yahoo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628649"/>
          </a:xfrm>
        </p:spPr>
        <p:txBody>
          <a:bodyPr/>
          <a:lstStyle/>
          <a:p>
            <a:endParaRPr lang="en-US" dirty="0" smtClean="0"/>
          </a:p>
          <a:p>
            <a:pPr marL="0" indent="0"/>
            <a:r>
              <a:rPr lang="en-US" b="1" dirty="0" smtClean="0"/>
              <a:t>1. </a:t>
            </a:r>
            <a:r>
              <a:rPr lang="en-US" b="1" dirty="0" smtClean="0">
                <a:solidFill>
                  <a:srgbClr val="00B050"/>
                </a:solidFill>
              </a:rPr>
              <a:t>Basic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Create a custom-element which shows weather in a city 	provided via element’s property</a:t>
            </a:r>
          </a:p>
          <a:p>
            <a:pPr marL="0" indent="0"/>
            <a:r>
              <a:rPr lang="en-US" b="1" dirty="0" smtClean="0"/>
              <a:t>2. Advanced</a:t>
            </a:r>
          </a:p>
          <a:p>
            <a:pPr marL="0" indent="0"/>
            <a:r>
              <a:rPr lang="en-US" dirty="0" smtClean="0"/>
              <a:t>	Create a custom-element which uses the custom element 	above to show weather in list of cities</a:t>
            </a:r>
          </a:p>
          <a:p>
            <a:pPr marL="0" indent="0"/>
            <a:r>
              <a:rPr lang="en-US" b="1" dirty="0" smtClean="0"/>
              <a:t>3. Expert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Create an editable list of cities (add, edit, remove), 	selecting on one of them the weather should be shown</a:t>
            </a:r>
          </a:p>
          <a:p>
            <a:endParaRPr lang="en-US" dirty="0" smtClean="0"/>
          </a:p>
          <a:p>
            <a:r>
              <a:rPr lang="en-US" dirty="0" smtClean="0"/>
              <a:t>Weather API </a:t>
            </a:r>
            <a:r>
              <a:rPr lang="en-US" dirty="0">
                <a:hlinkClick r:id="rId2"/>
              </a:rPr>
              <a:t>https://developer.yahoo.com/weather/</a:t>
            </a:r>
            <a:r>
              <a:rPr lang="en-US" dirty="0"/>
              <a:t> </a:t>
            </a:r>
          </a:p>
          <a:p>
            <a:r>
              <a:rPr lang="en-US" dirty="0" smtClean="0"/>
              <a:t>Might be helpful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todomvc.com/examples/polymer/index.html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765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4555201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37492"/>
            <a:ext cx="907007" cy="133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5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83968" y="6237312"/>
            <a:ext cx="354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addyosmani.github.io/x-</a:t>
            </a:r>
            <a:r>
              <a:rPr lang="en-US" dirty="0" err="1" smtClean="0">
                <a:hlinkClick r:id="rId2"/>
              </a:rPr>
              <a:t>instagram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6" y="2060848"/>
            <a:ext cx="6716528" cy="400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146" y="1472551"/>
            <a:ext cx="518457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&lt;x-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instagram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tag="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javascript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" count="10"&gt;&lt;/x-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instagram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87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8806442" cy="34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16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components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First </a:t>
            </a:r>
            <a:r>
              <a:rPr lang="en-US" dirty="0"/>
              <a:t>draft </a:t>
            </a:r>
            <a:r>
              <a:rPr lang="en-US" dirty="0" smtClean="0"/>
              <a:t>in 2012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Custom elements </a:t>
            </a:r>
          </a:p>
          <a:p>
            <a:pPr>
              <a:buFontTx/>
              <a:buChar char="-"/>
            </a:pPr>
            <a:r>
              <a:rPr lang="en-US" dirty="0" smtClean="0"/>
              <a:t>Templates</a:t>
            </a:r>
          </a:p>
          <a:p>
            <a:pPr>
              <a:buFontTx/>
              <a:buChar char="-"/>
            </a:pPr>
            <a:r>
              <a:rPr lang="en-US" dirty="0" smtClean="0"/>
              <a:t>Shadow DOM</a:t>
            </a:r>
          </a:p>
          <a:p>
            <a:pPr>
              <a:buFontTx/>
              <a:buChar char="-"/>
            </a:pPr>
            <a:r>
              <a:rPr lang="en-US" dirty="0" smtClean="0"/>
              <a:t>Html imports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It brings native component-based solutions in browsers</a:t>
            </a:r>
          </a:p>
        </p:txBody>
      </p:sp>
    </p:spTree>
    <p:extLst>
      <p:ext uri="{BB962C8B-B14F-4D97-AF65-F5344CB8AC3E}">
        <p14:creationId xmlns:p14="http://schemas.microsoft.com/office/powerpoint/2010/main" val="314778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components -&gt; Custom </a:t>
            </a:r>
            <a:r>
              <a:rPr lang="en-US" dirty="0"/>
              <a:t>elements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3568" y="2449102"/>
            <a:ext cx="4536504" cy="165932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document.registerElement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'x-foo'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prototype: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Object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.create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HTMLElement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.prototype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bar: {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function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 {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return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 } },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foo: { value: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function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 { alert(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'foo() called'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}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6096" y="3224803"/>
            <a:ext cx="3240360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document.createElement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'x-foo'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36097" y="3741764"/>
            <a:ext cx="3240360" cy="551332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document.body.appendChild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436096" y="2449102"/>
            <a:ext cx="1465858" cy="674443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&lt;x-foo&gt;&lt;/x-foo&gt;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3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components -&gt; Custom </a:t>
            </a:r>
            <a:r>
              <a:rPr lang="en-US" dirty="0"/>
              <a:t>elements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83568" y="2276872"/>
            <a:ext cx="4536504" cy="1289996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MegaButton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document.registerElement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(‘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mega-button'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prototype: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Object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.create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HTMLButtonElement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.prototype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extends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83568" y="3933056"/>
            <a:ext cx="2051720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"mega-button"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043636" y="3933056"/>
            <a:ext cx="4336676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btn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document.createElement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'mega-button‘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9320910"/>
      </p:ext>
    </p:extLst>
  </p:cSld>
  <p:clrMapOvr>
    <a:masterClrMapping/>
  </p:clrMapOvr>
</p:sld>
</file>

<file path=ppt/theme/theme1.xml><?xml version="1.0" encoding="utf-8"?>
<a:theme xmlns:a="http://schemas.openxmlformats.org/drawingml/2006/main" name="Kaazing">
  <a:themeElements>
    <a:clrScheme name="Custom 8">
      <a:dk1>
        <a:srgbClr val="262626"/>
      </a:dk1>
      <a:lt1>
        <a:sysClr val="window" lastClr="FFFFFF"/>
      </a:lt1>
      <a:dk2>
        <a:srgbClr val="002942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Helvetic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794A7B9AF780419FE08536B1AB702C" ma:contentTypeVersion="32" ma:contentTypeDescription="Create a new document." ma:contentTypeScope="" ma:versionID="f736756feb503f46d22cdf9b5b724e22">
  <xsd:schema xmlns:xsd="http://www.w3.org/2001/XMLSchema" xmlns:xs="http://www.w3.org/2001/XMLSchema" xmlns:p="http://schemas.microsoft.com/office/2006/metadata/properties" xmlns:ns1="http://schemas.microsoft.com/sharepoint/v3" xmlns:ns2="8362049e-ea20-4f7b-ab37-9cd1897dc37d" xmlns:ns3="54429978-c88c-4a35-830f-7503bdbc69d2" targetNamespace="http://schemas.microsoft.com/office/2006/metadata/properties" ma:root="true" ma:fieldsID="45f7dba6cc1e2b9c4ffab48959dccd88" ns1:_="" ns2:_="" ns3:_="">
    <xsd:import namespace="http://schemas.microsoft.com/sharepoint/v3"/>
    <xsd:import namespace="8362049e-ea20-4f7b-ab37-9cd1897dc37d"/>
    <xsd:import namespace="54429978-c88c-4a35-830f-7503bdbc69d2"/>
    <xsd:element name="properties">
      <xsd:complexType>
        <xsd:sequence>
          <xsd:element name="documentManagement">
            <xsd:complexType>
              <xsd:all>
                <xsd:element ref="ns2:Client" minOccurs="0"/>
                <xsd:element ref="ns3:TaxCatchAll" minOccurs="0"/>
                <xsd:element ref="ns2:Technology_x0020_KeywordsTaxHTField0" minOccurs="0"/>
                <xsd:element ref="ns2:Industry_x0020_KeywordsTaxHTField0" minOccurs="0"/>
                <xsd:element ref="ns2:DocumentType_x0020_KeywordsTaxHTField0" minOccurs="0"/>
                <xsd:element ref="ns3:_dlc_DocId" minOccurs="0"/>
                <xsd:element ref="ns3:_dlc_DocIdUrl" minOccurs="0"/>
                <xsd:element ref="ns3:_dlc_DocIdPersistId" minOccurs="0"/>
                <xsd:element ref="ns2:ActualityTaxHTField0" minOccurs="0"/>
                <xsd:element ref="ns1:PublishingStartDate" minOccurs="0"/>
                <xsd:element ref="ns1:PublishingExpirationDate" minOccurs="0"/>
                <xsd:element ref="ns2:b37ee5de16924ac7b0cb5e31911181f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2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2049e-ea20-4f7b-ab37-9cd1897dc37d" elementFormDefault="qualified">
    <xsd:import namespace="http://schemas.microsoft.com/office/2006/documentManagement/types"/>
    <xsd:import namespace="http://schemas.microsoft.com/office/infopath/2007/PartnerControls"/>
    <xsd:element name="Client" ma:index="8" nillable="true" ma:displayName="Client" ma:description="Client name" ma:internalName="Client">
      <xsd:simpleType>
        <xsd:restriction base="dms:Text">
          <xsd:maxLength value="100"/>
        </xsd:restriction>
      </xsd:simpleType>
    </xsd:element>
    <xsd:element name="Technology_x0020_KeywordsTaxHTField0" ma:index="12" nillable="true" ma:taxonomy="true" ma:internalName="Technology_x0020_KeywordsTaxHTField0" ma:taxonomyFieldName="Technology_x0020_Keywords" ma:displayName="Technology" ma:readOnly="false" ma:default="" ma:fieldId="{6b4c1d6d-f509-41f5-90b5-08e042d8be66}" ma:taxonomyMulti="true" ma:sspId="ce6ef1d3-f64f-45ae-a172-333ebcbcaffe" ma:termSetId="7580cfbb-21f5-4713-b15e-64e37ae655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x0020_KeywordsTaxHTField0" ma:index="14" nillable="true" ma:taxonomy="true" ma:internalName="Industry_x0020_KeywordsTaxHTField0" ma:taxonomyFieldName="Industry_x0020_Keywords" ma:displayName="Industry" ma:readOnly="false" ma:default="" ma:fieldId="{0c0e314f-1dd9-42fa-9f75-06b160fd456f}" ma:taxonomyMulti="true" ma:sspId="ce6ef1d3-f64f-45ae-a172-333ebcbcaffe" ma:termSetId="d71a58cf-bd20-49c5-9812-5454a665b45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Type_x0020_KeywordsTaxHTField0" ma:index="16" nillable="true" ma:taxonomy="true" ma:internalName="DocumentType_x0020_KeywordsTaxHTField0" ma:taxonomyFieldName="DocumentType_x0020_Keywords" ma:displayName="Document Type" ma:readOnly="false" ma:default="" ma:fieldId="{31eb14d0-5944-4419-8c19-c97b9f220b52}" ma:taxonomyMulti="true" ma:sspId="ce6ef1d3-f64f-45ae-a172-333ebcbcaffe" ma:termSetId="163de79f-735d-4a6b-a2da-55ac3c4bf3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ctualityTaxHTField0" ma:index="21" nillable="true" ma:taxonomy="true" ma:internalName="ActualityTaxHTField0" ma:taxonomyFieldName="Actuality" ma:displayName="Actuality" ma:indexed="true" ma:readOnly="false" ma:default="166;#Actual|5fb0f790-f2f4-4c62-91ec-6df0ce777128" ma:fieldId="{eebd9cb0-65ac-4de9-bc6e-c6d36f510348}" ma:sspId="ce6ef1d3-f64f-45ae-a172-333ebcbcaffe" ma:termSetId="c492a057-4885-460f-9a24-00a01d0895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37ee5de16924ac7b0cb5e31911181fc" ma:index="25" ma:taxonomy="true" ma:internalName="b37ee5de16924ac7b0cb5e31911181fc" ma:taxonomyFieldName="Legal_x0020_status" ma:displayName="Legal status" ma:indexed="true" ma:readOnly="false" ma:default="250;#N/A|94b37b1b-694e-4f2c-a1e3-cfb337e0d6a3" ma:fieldId="{b37ee5de-1692-4ac7-b0cb-5e31911181fc}" ma:sspId="ce6ef1d3-f64f-45ae-a172-333ebcbcaffe" ma:termSetId="f421f854-0da7-4e04-9b22-ef7efdcdbfeb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29978-c88c-4a35-830f-7503bdbc69d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d6b076a-f544-405e-b973-030fe822a884}" ma:internalName="TaxCatchAll" ma:showField="CatchAllData" ma:web="54429978-c88c-4a35-830f-7503bdbc69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_x0020_Keywords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23dd44f6-29ee-4bb8-bde4-66b585eaec45</TermId>
        </TermInfo>
      </Terms>
    </DocumentType_x0020_KeywordsTaxHTField0>
    <b37ee5de16924ac7b0cb5e31911181fc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Without NDA</TermName>
          <TermId xmlns="http://schemas.microsoft.com/office/infopath/2007/PartnerControls">b89f01fe-bd20-4f35-b37a-5165c55fd4b8</TermId>
        </TermInfo>
      </Terms>
    </b37ee5de16924ac7b0cb5e31911181fc>
    <Technology_x0020_KeywordsTaxHTField0 xmlns="8362049e-ea20-4f7b-ab37-9cd1897dc37d">
      <Terms xmlns="http://schemas.microsoft.com/office/infopath/2007/PartnerControls"/>
    </Technology_x0020_KeywordsTaxHTField0>
    <Actuality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Actual</TermName>
          <TermId xmlns="http://schemas.microsoft.com/office/infopath/2007/PartnerControls">5fb0f790-f2f4-4c62-91ec-6df0ce777128</TermId>
        </TermInfo>
      </Terms>
    </ActualityTaxHTField0>
    <TaxCatchAll xmlns="54429978-c88c-4a35-830f-7503bdbc69d2">
      <Value>166</Value>
      <Value>255</Value>
      <Value>240</Value>
      <Value>239</Value>
    </TaxCatchAll>
    <PublishingExpirationDate xmlns="http://schemas.microsoft.com/sharepoint/v3" xsi:nil="true"/>
    <PublishingStartDate xmlns="http://schemas.microsoft.com/sharepoint/v3" xsi:nil="true"/>
    <Client xmlns="8362049e-ea20-4f7b-ab37-9cd1897dc37d">DataArt</Client>
    <Industry_x0020_Keywords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a22d5110-bf26-48d4-b815-650dac917be4</TermId>
        </TermInfo>
      </Terms>
    </Industry_x0020_KeywordsTaxHTField0>
    <_dlc_DocId xmlns="54429978-c88c-4a35-830f-7503bdbc69d2">DATAART-5-8586</_dlc_DocId>
    <_dlc_DocIdUrl xmlns="54429978-c88c-4a35-830f-7503bdbc69d2">
      <Url>https://materials.dataart.com/_layouts/15/DocIdRedir.aspx?ID=DATAART-5-8586</Url>
      <Description>DATAART-5-8586</Description>
    </_dlc_DocIdUrl>
  </documentManagement>
</p:properties>
</file>

<file path=customXml/itemProps1.xml><?xml version="1.0" encoding="utf-8"?>
<ds:datastoreItem xmlns:ds="http://schemas.openxmlformats.org/officeDocument/2006/customXml" ds:itemID="{1B980003-51C1-4D8C-AEC4-0774F57E4C3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1746794-88BF-4464-B7E1-5DB94BDFB3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DC1969-330A-46A2-BE5F-8D1E0492B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62049e-ea20-4f7b-ab37-9cd1897dc37d"/>
    <ds:schemaRef ds:uri="54429978-c88c-4a35-830f-7503bdbc6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C219E97-CCF5-4E65-96F1-AE28D395DB0A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54429978-c88c-4a35-830f-7503bdbc69d2"/>
    <ds:schemaRef ds:uri="8362049e-ea20-4f7b-ab37-9cd1897dc37d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780</Words>
  <Application>Microsoft Office PowerPoint</Application>
  <PresentationFormat>On-screen Show (4:3)</PresentationFormat>
  <Paragraphs>194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Kaazing</vt:lpstr>
      <vt:lpstr>Polymer or not Polymer that is the question</vt:lpstr>
      <vt:lpstr>Who am I</vt:lpstr>
      <vt:lpstr>Plan</vt:lpstr>
      <vt:lpstr>It all starts with elements</vt:lpstr>
      <vt:lpstr>It all starts with elements</vt:lpstr>
      <vt:lpstr>It all starts with elements</vt:lpstr>
      <vt:lpstr>Web components</vt:lpstr>
      <vt:lpstr>Web components -&gt; Custom elements</vt:lpstr>
      <vt:lpstr>Web components -&gt; Custom elements</vt:lpstr>
      <vt:lpstr>Web components -&gt; Templates </vt:lpstr>
      <vt:lpstr>Web components -&gt; Shadow DOM</vt:lpstr>
      <vt:lpstr>Web components -&gt; Shadow DOM</vt:lpstr>
      <vt:lpstr>Web components -&gt; Shadow DOM</vt:lpstr>
      <vt:lpstr>Web components -&gt; Shadow DOM</vt:lpstr>
      <vt:lpstr>Web components -&gt; Html imports</vt:lpstr>
      <vt:lpstr>Web components -&gt; Html imports</vt:lpstr>
      <vt:lpstr>Web components support by browser</vt:lpstr>
      <vt:lpstr>Polymer</vt:lpstr>
      <vt:lpstr>Polymer</vt:lpstr>
      <vt:lpstr>Elements</vt:lpstr>
      <vt:lpstr>Elements -&gt; iron elements</vt:lpstr>
      <vt:lpstr>Elements -&gt; paper elements</vt:lpstr>
      <vt:lpstr>Elements -&gt; paper elements</vt:lpstr>
      <vt:lpstr>Elements -&gt; google web components</vt:lpstr>
      <vt:lpstr>Alternatives</vt:lpstr>
      <vt:lpstr>Example</vt:lpstr>
      <vt:lpstr>Installation</vt:lpstr>
      <vt:lpstr>Structure </vt:lpstr>
      <vt:lpstr>index.html</vt:lpstr>
      <vt:lpstr>components/cic-main.html</vt:lpstr>
      <vt:lpstr>components/cic-main.html</vt:lpstr>
      <vt:lpstr>components/cic-contributors.html</vt:lpstr>
      <vt:lpstr>components/cic-contributor.html</vt:lpstr>
      <vt:lpstr>components/cic-result.html</vt:lpstr>
      <vt:lpstr>Angular vs Polymer</vt:lpstr>
      <vt:lpstr>Questions</vt:lpstr>
      <vt:lpstr>Useful links</vt:lpstr>
      <vt:lpstr>Homework -&gt; weather-yahoo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DataArt Consulting Technology and Solutions Design</dc:title>
  <dc:creator/>
  <cp:keywords>corporate presentation; general presentation; about DataArt</cp:keywords>
  <cp:lastModifiedBy/>
  <cp:revision>1</cp:revision>
  <dcterms:created xsi:type="dcterms:W3CDTF">2015-06-22T13:25:57Z</dcterms:created>
  <dcterms:modified xsi:type="dcterms:W3CDTF">2015-07-20T07:08:20Z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0x01010036794A7B9AF780419FE08536B1AB702C</vt:lpwstr>
  </property>
  <property fmtid="{D5CDD505-2E9C-101B-9397-08002B2CF9AE}" pid="3" name="Actuality">
    <vt:lpwstr>166;#Actual|5fb0f790-f2f4-4c62-91ec-6df0ce777128</vt:lpwstr>
  </property>
  <property fmtid="{D5CDD505-2E9C-101B-9397-08002B2CF9AE}" pid="4" name="Legal_x0020_status">
    <vt:lpwstr>255;#Without NDA|b89f01fe-bd20-4f35-b37a-5165c55fd4b8</vt:lpwstr>
  </property>
  <property fmtid="{D5CDD505-2E9C-101B-9397-08002B2CF9AE}" pid="5" name="Legal status">
    <vt:lpwstr>255</vt:lpwstr>
  </property>
  <property fmtid="{D5CDD505-2E9C-101B-9397-08002B2CF9AE}" pid="6" name="_dlc_DocIdItemGuid">
    <vt:lpwstr>349e4c49-f104-4fd7-939e-d387f5bb942c</vt:lpwstr>
  </property>
  <property fmtid="{D5CDD505-2E9C-101B-9397-08002B2CF9AE}" pid="7" name="Technology Keywords">
    <vt:lpwstr/>
  </property>
  <property fmtid="{D5CDD505-2E9C-101B-9397-08002B2CF9AE}" pid="8" name="Industry Keywords">
    <vt:lpwstr>239;#General|a22d5110-bf26-48d4-b815-650dac917be4</vt:lpwstr>
  </property>
  <property fmtid="{D5CDD505-2E9C-101B-9397-08002B2CF9AE}" pid="9" name="DocumentType Keywords">
    <vt:lpwstr>240;#Presentation|23dd44f6-29ee-4bb8-bde4-66b585eaec45</vt:lpwstr>
  </property>
</Properties>
</file>